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 Light" panose="00000400000000000000" pitchFamily="2" charset="0"/>
      <p:regular r:id="rId13"/>
    </p:embeddedFont>
    <p:embeddedFont>
      <p:font typeface="Open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80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031"/>
            <a:ext cx="1431250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694015"/>
            <a:ext cx="1159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3000"/>
            <a:ext cx="792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191941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1028224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613422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382404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191941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451396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613422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1396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51396" y="382404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grow loyal segment beyond 80%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191941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874568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613422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4568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4568" y="382404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 strategy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5011103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1028224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32584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28224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1028224" y="664321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young adults and express-shipping users</a:t>
            </a:r>
            <a:endParaRPr lang="en-US" sz="1750" dirty="0"/>
          </a:p>
        </p:txBody>
      </p:sp>
      <p:sp>
        <p:nvSpPr>
          <p:cNvPr id="25" name="Shape 19"/>
          <p:cNvSpPr/>
          <p:nvPr/>
        </p:nvSpPr>
        <p:spPr>
          <a:xfrm>
            <a:off x="7428548" y="5011103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7662982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32584"/>
            <a:ext cx="306110" cy="30611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62982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9" name="Text 22"/>
          <p:cNvSpPr/>
          <p:nvPr/>
        </p:nvSpPr>
        <p:spPr>
          <a:xfrm>
            <a:off x="7662982" y="664321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items: Gloves, Sandals, Boots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20033"/>
            <a:ext cx="1968937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1288018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37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4625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320070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 and purchase history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details across 4 categories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 and preferences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 and subscription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5924" y="3225403"/>
            <a:ext cx="912138" cy="393740"/>
          </a:xfrm>
          <a:prstGeom prst="roundRect">
            <a:avLst>
              <a:gd name="adj" fmla="val 17701"/>
            </a:avLst>
          </a:prstGeom>
          <a:noFill/>
          <a:ln w="7620">
            <a:solidFill>
              <a:srgbClr val="FFAD9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57964" y="3295174"/>
            <a:ext cx="64805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1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5924" y="3694986"/>
            <a:ext cx="6992541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Preparation in Python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25924" y="4627483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5924" y="4957048"/>
            <a:ext cx="6494383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5924" y="5106472"/>
            <a:ext cx="354080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25924" y="5544264"/>
            <a:ext cx="649438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and summary statistics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09974" y="4627483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09974" y="4957048"/>
            <a:ext cx="6494502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409974" y="5106472"/>
            <a:ext cx="352067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Cleaning &amp; Standardization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09974" y="5544264"/>
            <a:ext cx="649450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37 missing values, standardized column names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5924" y="6207085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5924" y="6536650"/>
            <a:ext cx="6494383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725924" y="6686074"/>
            <a:ext cx="2619137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25924" y="7123867"/>
            <a:ext cx="649438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09974" y="6207085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09974" y="6536650"/>
            <a:ext cx="6494502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7409974" y="6686074"/>
            <a:ext cx="268831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409974" y="7123867"/>
            <a:ext cx="649450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for advanced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9498"/>
            <a:ext cx="99583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AD9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37498" y="825103"/>
            <a:ext cx="7084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708"/>
            <a:ext cx="8764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SQL Analysis: Revenue Insights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2585799"/>
            <a:ext cx="8284131" cy="46390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33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391441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2x more revenue than female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484429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represent 73% of total revenue despite lower engagement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8943" y="577417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 similar across subscription status: $59.49 vs $59.87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532"/>
            <a:ext cx="7531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Discount Strategy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2562939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8395"/>
            <a:ext cx="3729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88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 used discounts but spent above average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5893" y="2562939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5839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031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(50%), Sneakers (49.7%), Coat (49.1%) lead discount usage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7995" y="2562939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58395"/>
            <a:ext cx="3055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488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 for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4092" y="997506"/>
            <a:ext cx="5228749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Segmentation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304092" y="1876425"/>
            <a:ext cx="249602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Distribution by Loyalty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1304092" y="2299097"/>
            <a:ext cx="4678204" cy="1382673"/>
          </a:xfrm>
          <a:prstGeom prst="roundRect">
            <a:avLst>
              <a:gd name="adj" fmla="val 529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485900" y="2480905"/>
            <a:ext cx="21778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Loyal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485900" y="2886908"/>
            <a:ext cx="431458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485900" y="3253621"/>
            <a:ext cx="431458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base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304092" y="3815596"/>
            <a:ext cx="4678204" cy="1382673"/>
          </a:xfrm>
          <a:prstGeom prst="roundRect">
            <a:avLst>
              <a:gd name="adj" fmla="val 529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485900" y="3997404"/>
            <a:ext cx="21778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Returning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485900" y="4403407"/>
            <a:ext cx="431458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485900" y="4770120"/>
            <a:ext cx="431458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18% of base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304092" y="5332095"/>
            <a:ext cx="4678204" cy="1382673"/>
          </a:xfrm>
          <a:prstGeom prst="roundRect">
            <a:avLst>
              <a:gd name="adj" fmla="val 529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485900" y="5513903"/>
            <a:ext cx="21778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New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485900" y="5919907"/>
            <a:ext cx="431458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1485900" y="6286619"/>
            <a:ext cx="4314587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2% of base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1304092" y="6865263"/>
            <a:ext cx="4678204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 (&gt;5 purchases) have subscriptions</a:t>
            </a:r>
            <a:endParaRPr lang="en-US" sz="13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131" y="2488525"/>
            <a:ext cx="5842397" cy="39974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3357920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3048953"/>
            <a:ext cx="2585561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321731" y="3048953"/>
            <a:ext cx="6306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048953"/>
            <a:ext cx="3357920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35893" y="3048953"/>
            <a:ext cx="2585561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763833" y="3048953"/>
            <a:ext cx="6306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048953"/>
            <a:ext cx="3376374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9677995" y="3048953"/>
            <a:ext cx="2566035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3224391" y="3048953"/>
            <a:ext cx="6122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036106"/>
            <a:ext cx="3376374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793790" y="5036106"/>
            <a:ext cx="2566035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4340185" y="5036106"/>
            <a:ext cx="6122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5036106"/>
            <a:ext cx="3376374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5235893" y="5036106"/>
            <a:ext cx="2566035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8782288" y="5036106"/>
            <a:ext cx="6122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2489359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5103"/>
            <a:ext cx="19450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4088"/>
            <a:ext cx="9867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Category &amp; Age Group Performance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3308747"/>
            <a:ext cx="3118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8943" y="3889891"/>
            <a:ext cx="420516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Adult: $62,143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Middle-aged: $59,197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Adult: $55,978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Senior: $55,763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8943" y="554566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dominates with 43% of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6812"/>
            <a:ext cx="5968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Shipping Preferences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65753"/>
            <a:ext cx="2367558" cy="2947035"/>
          </a:xfrm>
          <a:prstGeom prst="roundRect">
            <a:avLst>
              <a:gd name="adj" fmla="val 4024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37484" y="3423047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4267795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 avg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37484" y="5129689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Higher-value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874562" y="3165753"/>
            <a:ext cx="2367558" cy="2947035"/>
          </a:xfrm>
          <a:prstGeom prst="roundRect">
            <a:avLst>
              <a:gd name="adj" fmla="val 4024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131856" y="3423047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131856" y="4267795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 avg purchase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31856" y="5129689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Cost-conscious segment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1468933" y="3165753"/>
            <a:ext cx="2367558" cy="2947035"/>
          </a:xfrm>
          <a:prstGeom prst="roundRect">
            <a:avLst>
              <a:gd name="adj" fmla="val 4024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1726227" y="3423047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Strategic Insight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726227" y="4267795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users spend 3.5% more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726227" y="5129689"/>
            <a:ext cx="18529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for premium offers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379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Merriweather Bold</vt:lpstr>
      <vt:lpstr>Arial</vt:lpstr>
      <vt:lpstr>Open Sans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MUHSINA MUSTHAFA</dc:creator>
  <cp:lastModifiedBy>muhsi</cp:lastModifiedBy>
  <cp:revision>1</cp:revision>
  <dcterms:created xsi:type="dcterms:W3CDTF">2026-02-04T09:43:05Z</dcterms:created>
  <dcterms:modified xsi:type="dcterms:W3CDTF">2026-02-04T20:24:22Z</dcterms:modified>
</cp:coreProperties>
</file>